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3" r:id="rId2"/>
    <p:sldId id="275" r:id="rId3"/>
    <p:sldId id="264" r:id="rId4"/>
    <p:sldId id="276" r:id="rId5"/>
    <p:sldId id="277" r:id="rId6"/>
    <p:sldId id="284" r:id="rId7"/>
    <p:sldId id="265" r:id="rId8"/>
    <p:sldId id="278" r:id="rId9"/>
    <p:sldId id="280" r:id="rId10"/>
    <p:sldId id="279" r:id="rId11"/>
    <p:sldId id="281" r:id="rId12"/>
    <p:sldId id="282" r:id="rId13"/>
    <p:sldId id="266" r:id="rId14"/>
    <p:sldId id="274" r:id="rId15"/>
    <p:sldId id="283" r:id="rId16"/>
    <p:sldId id="267" r:id="rId17"/>
    <p:sldId id="268"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16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277" autoAdjust="0"/>
  </p:normalViewPr>
  <p:slideViewPr>
    <p:cSldViewPr>
      <p:cViewPr varScale="1">
        <p:scale>
          <a:sx n="77" d="100"/>
          <a:sy n="77" d="100"/>
        </p:scale>
        <p:origin x="-195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EE806C22-E1BE-4AC7-8D49-20862B95C3EF}" type="datetimeFigureOut">
              <a:rPr lang="en-US" smtClean="0"/>
              <a:t>2/11/2020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4BF176E9-BE3B-4126-857E-B2BEDBF7B67E}" type="slidenum">
              <a:rPr lang="en-US" smtClean="0"/>
              <a:t>‹#›</a:t>
            </a:fld>
            <a:endParaRPr lang="en-US"/>
          </a:p>
        </p:txBody>
      </p:sp>
    </p:spTree>
    <p:extLst>
      <p:ext uri="{BB962C8B-B14F-4D97-AF65-F5344CB8AC3E}">
        <p14:creationId xmlns:p14="http://schemas.microsoft.com/office/powerpoint/2010/main" val="3100606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dirty="0" smtClean="0"/>
              <a:t>research varies tremendously depending</a:t>
            </a:r>
            <a:r>
              <a:rPr lang="en-US" baseline="0" dirty="0" smtClean="0"/>
              <a:t> on proponents and vice versa and </a:t>
            </a:r>
            <a:r>
              <a:rPr lang="en-US" dirty="0" smtClean="0"/>
              <a:t>focuses on: </a:t>
            </a:r>
          </a:p>
          <a:p>
            <a:r>
              <a:rPr lang="en-US" dirty="0" smtClean="0"/>
              <a:t>1. Impact of prevailing wage law on public construction costs, </a:t>
            </a:r>
          </a:p>
          <a:p>
            <a:r>
              <a:rPr lang="en-US" dirty="0" smtClean="0"/>
              <a:t>2. Training and the maintenance of a skilled workforce, </a:t>
            </a:r>
          </a:p>
          <a:p>
            <a:r>
              <a:rPr lang="en-US" dirty="0" smtClean="0"/>
              <a:t>3.</a:t>
            </a:r>
            <a:r>
              <a:rPr lang="en-US" baseline="0" dirty="0" smtClean="0"/>
              <a:t> W</a:t>
            </a:r>
            <a:r>
              <a:rPr lang="en-US" dirty="0" smtClean="0"/>
              <a:t>orkplace safety</a:t>
            </a:r>
          </a:p>
          <a:p>
            <a:r>
              <a:rPr lang="en-US" dirty="0" smtClean="0"/>
              <a:t>4.</a:t>
            </a:r>
            <a:r>
              <a:rPr lang="en-US" baseline="0" dirty="0" smtClean="0"/>
              <a:t> Supporting of local economies</a:t>
            </a:r>
            <a:endParaRPr lang="en-US" dirty="0" smtClean="0"/>
          </a:p>
          <a:p>
            <a:endParaRPr lang="en-US" dirty="0" smtClean="0"/>
          </a:p>
          <a:p>
            <a:r>
              <a:rPr lang="en-US" dirty="0" smtClean="0"/>
              <a:t>It</a:t>
            </a:r>
            <a:r>
              <a:rPr lang="en-US" baseline="0" dirty="0" smtClean="0"/>
              <a:t> is important to note that most studies focus on the federal/state enforcement of prevailing wage and to understand the studies and what type of data they use and sue they are controlling for similar costs to make feasible comparisons.  </a:t>
            </a:r>
          </a:p>
          <a:p>
            <a:endParaRPr lang="en-US" baseline="0" dirty="0" smtClean="0"/>
          </a:p>
          <a:p>
            <a:r>
              <a:rPr lang="en-US" dirty="0" smtClean="0"/>
              <a:t>“ Controlling for employment, year and state, he finds that in absence of prevailing wage laws on the job injuries by all measures increase” The Economics</a:t>
            </a:r>
            <a:r>
              <a:rPr lang="en-US" baseline="0" dirty="0" smtClean="0"/>
              <a:t> of prevailing wage law</a:t>
            </a:r>
            <a:endParaRPr lang="en-US" dirty="0"/>
          </a:p>
        </p:txBody>
      </p:sp>
      <p:sp>
        <p:nvSpPr>
          <p:cNvPr id="4" name="Slide Number Placeholder 3"/>
          <p:cNvSpPr>
            <a:spLocks noGrp="1"/>
          </p:cNvSpPr>
          <p:nvPr>
            <p:ph type="sldNum" sz="quarter" idx="10"/>
          </p:nvPr>
        </p:nvSpPr>
        <p:spPr/>
        <p:txBody>
          <a:bodyPr/>
          <a:lstStyle/>
          <a:p>
            <a:fld id="{4BF176E9-BE3B-4126-857E-B2BEDBF7B67E}" type="slidenum">
              <a:rPr lang="en-US" smtClean="0"/>
              <a:t>5</a:t>
            </a:fld>
            <a:endParaRPr lang="en-US"/>
          </a:p>
        </p:txBody>
      </p:sp>
    </p:spTree>
    <p:extLst>
      <p:ext uri="{BB962C8B-B14F-4D97-AF65-F5344CB8AC3E}">
        <p14:creationId xmlns:p14="http://schemas.microsoft.com/office/powerpoint/2010/main" val="4063171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F176E9-BE3B-4126-857E-B2BEDBF7B67E}" type="slidenum">
              <a:rPr lang="en-US" smtClean="0"/>
              <a:t>6</a:t>
            </a:fld>
            <a:endParaRPr lang="en-US"/>
          </a:p>
        </p:txBody>
      </p:sp>
    </p:spTree>
    <p:extLst>
      <p:ext uri="{BB962C8B-B14F-4D97-AF65-F5344CB8AC3E}">
        <p14:creationId xmlns:p14="http://schemas.microsoft.com/office/powerpoint/2010/main" val="19534493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b="8889"/>
          <a:stretch/>
        </p:blipFill>
        <p:spPr>
          <a:xfrm>
            <a:off x="0" y="609600"/>
            <a:ext cx="9144000" cy="6248400"/>
          </a:xfrm>
          <a:prstGeom prst="rect">
            <a:avLst/>
          </a:prstGeom>
        </p:spPr>
      </p:pic>
      <p:sp>
        <p:nvSpPr>
          <p:cNvPr id="10" name="Rectangle 9"/>
          <p:cNvSpPr/>
          <p:nvPr userDrawn="1"/>
        </p:nvSpPr>
        <p:spPr>
          <a:xfrm>
            <a:off x="0" y="3863975"/>
            <a:ext cx="9144000" cy="1143000"/>
          </a:xfrm>
          <a:prstGeom prst="rect">
            <a:avLst/>
          </a:prstGeom>
          <a:solidFill>
            <a:srgbClr val="CE1627"/>
          </a:solidFill>
          <a:ln>
            <a:solidFill>
              <a:srgbClr val="CE16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3"/>
          <p:cNvSpPr txBox="1">
            <a:spLocks/>
          </p:cNvSpPr>
          <p:nvPr userDrawn="1"/>
        </p:nvSpPr>
        <p:spPr>
          <a:xfrm>
            <a:off x="685800" y="3711575"/>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CE1627"/>
                </a:solidFill>
                <a:latin typeface="Arial" panose="020B0604020202020204" pitchFamily="34" charset="0"/>
                <a:ea typeface="+mj-ea"/>
                <a:cs typeface="Arial" panose="020B0604020202020204" pitchFamily="34" charset="0"/>
              </a:defRPr>
            </a:lvl1pPr>
          </a:lstStyle>
          <a:p>
            <a:endParaRPr lang="en-US" dirty="0">
              <a:solidFill>
                <a:schemeClr val="bg1"/>
              </a:solidFill>
            </a:endParaRPr>
          </a:p>
        </p:txBody>
      </p:sp>
      <p:sp>
        <p:nvSpPr>
          <p:cNvPr id="4" name="Date Placeholder 3"/>
          <p:cNvSpPr>
            <a:spLocks noGrp="1"/>
          </p:cNvSpPr>
          <p:nvPr>
            <p:ph type="dt" sz="half" idx="10"/>
          </p:nvPr>
        </p:nvSpPr>
        <p:spPr/>
        <p:txBody>
          <a:bodyPr/>
          <a:lstStyle/>
          <a:p>
            <a:fld id="{0BA72951-F99B-4ECE-B830-B148582E2F8F}"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0287C-F8F2-4E64-8598-2DAB36C60186}" type="slidenum">
              <a:rPr lang="en-US" smtClean="0"/>
              <a:t>‹#›</a:t>
            </a:fld>
            <a:endParaRPr lang="en-US"/>
          </a:p>
        </p:txBody>
      </p:sp>
      <p:sp>
        <p:nvSpPr>
          <p:cNvPr id="12" name="Title 1"/>
          <p:cNvSpPr>
            <a:spLocks noGrp="1"/>
          </p:cNvSpPr>
          <p:nvPr>
            <p:ph type="title"/>
          </p:nvPr>
        </p:nvSpPr>
        <p:spPr>
          <a:xfrm>
            <a:off x="533400" y="3875087"/>
            <a:ext cx="8229600" cy="1143000"/>
          </a:xfrm>
        </p:spPr>
        <p:txBody>
          <a:bodyPr/>
          <a:lstStyle>
            <a:lvl1pPr algn="ct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18878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A72951-F99B-4ECE-B830-B148582E2F8F}"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0287C-F8F2-4E64-8598-2DAB36C60186}" type="slidenum">
              <a:rPr lang="en-US" smtClean="0"/>
              <a:t>‹#›</a:t>
            </a:fld>
            <a:endParaRPr lang="en-US"/>
          </a:p>
        </p:txBody>
      </p:sp>
    </p:spTree>
    <p:extLst>
      <p:ext uri="{BB962C8B-B14F-4D97-AF65-F5344CB8AC3E}">
        <p14:creationId xmlns:p14="http://schemas.microsoft.com/office/powerpoint/2010/main" val="2490046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A72951-F99B-4ECE-B830-B148582E2F8F}"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0287C-F8F2-4E64-8598-2DAB36C60186}" type="slidenum">
              <a:rPr lang="en-US" smtClean="0"/>
              <a:t>‹#›</a:t>
            </a:fld>
            <a:endParaRPr lang="en-US"/>
          </a:p>
        </p:txBody>
      </p:sp>
    </p:spTree>
    <p:extLst>
      <p:ext uri="{BB962C8B-B14F-4D97-AF65-F5344CB8AC3E}">
        <p14:creationId xmlns:p14="http://schemas.microsoft.com/office/powerpoint/2010/main" val="2126013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A72951-F99B-4ECE-B830-B148582E2F8F}"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0287C-F8F2-4E64-8598-2DAB36C60186}" type="slidenum">
              <a:rPr lang="en-US" smtClean="0"/>
              <a:t>‹#›</a:t>
            </a:fld>
            <a:endParaRPr lang="en-US"/>
          </a:p>
        </p:txBody>
      </p:sp>
    </p:spTree>
    <p:extLst>
      <p:ext uri="{BB962C8B-B14F-4D97-AF65-F5344CB8AC3E}">
        <p14:creationId xmlns:p14="http://schemas.microsoft.com/office/powerpoint/2010/main" val="1482897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0BA72951-F99B-4ECE-B830-B148582E2F8F}"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30287C-F8F2-4E64-8598-2DAB36C60186}" type="slidenum">
              <a:rPr lang="en-US" smtClean="0"/>
              <a:t>‹#›</a:t>
            </a:fld>
            <a:endParaRPr lang="en-US"/>
          </a:p>
        </p:txBody>
      </p:sp>
    </p:spTree>
    <p:extLst>
      <p:ext uri="{BB962C8B-B14F-4D97-AF65-F5344CB8AC3E}">
        <p14:creationId xmlns:p14="http://schemas.microsoft.com/office/powerpoint/2010/main" val="397013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A72951-F99B-4ECE-B830-B148582E2F8F}" type="datetimeFigureOut">
              <a:rPr lang="en-US" smtClean="0"/>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30287C-F8F2-4E64-8598-2DAB36C60186}" type="slidenum">
              <a:rPr lang="en-US" smtClean="0"/>
              <a:t>‹#›</a:t>
            </a:fld>
            <a:endParaRPr lang="en-US"/>
          </a:p>
        </p:txBody>
      </p:sp>
    </p:spTree>
    <p:extLst>
      <p:ext uri="{BB962C8B-B14F-4D97-AF65-F5344CB8AC3E}">
        <p14:creationId xmlns:p14="http://schemas.microsoft.com/office/powerpoint/2010/main" val="2122519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A72951-F99B-4ECE-B830-B148582E2F8F}" type="datetimeFigureOut">
              <a:rPr lang="en-US" smtClean="0"/>
              <a:t>2/11/2020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30287C-F8F2-4E64-8598-2DAB36C60186}" type="slidenum">
              <a:rPr lang="en-US" smtClean="0"/>
              <a:t>‹#›</a:t>
            </a:fld>
            <a:endParaRPr lang="en-US"/>
          </a:p>
        </p:txBody>
      </p:sp>
    </p:spTree>
    <p:extLst>
      <p:ext uri="{BB962C8B-B14F-4D97-AF65-F5344CB8AC3E}">
        <p14:creationId xmlns:p14="http://schemas.microsoft.com/office/powerpoint/2010/main" val="4107142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0BA72951-F99B-4ECE-B830-B148582E2F8F}" type="datetimeFigureOut">
              <a:rPr lang="en-US" smtClean="0"/>
              <a:t>2/11/2020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30287C-F8F2-4E64-8598-2DAB36C60186}" type="slidenum">
              <a:rPr lang="en-US" smtClean="0"/>
              <a:t>‹#›</a:t>
            </a:fld>
            <a:endParaRPr lang="en-US"/>
          </a:p>
        </p:txBody>
      </p:sp>
    </p:spTree>
    <p:extLst>
      <p:ext uri="{BB962C8B-B14F-4D97-AF65-F5344CB8AC3E}">
        <p14:creationId xmlns:p14="http://schemas.microsoft.com/office/powerpoint/2010/main" val="892487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A72951-F99B-4ECE-B830-B148582E2F8F}" type="datetimeFigureOut">
              <a:rPr lang="en-US" smtClean="0"/>
              <a:t>2/11/2020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30287C-F8F2-4E64-8598-2DAB36C60186}" type="slidenum">
              <a:rPr lang="en-US" smtClean="0"/>
              <a:t>‹#›</a:t>
            </a:fld>
            <a:endParaRPr lang="en-US"/>
          </a:p>
        </p:txBody>
      </p:sp>
    </p:spTree>
    <p:extLst>
      <p:ext uri="{BB962C8B-B14F-4D97-AF65-F5344CB8AC3E}">
        <p14:creationId xmlns:p14="http://schemas.microsoft.com/office/powerpoint/2010/main" val="1241949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0BA72951-F99B-4ECE-B830-B148582E2F8F}" type="datetimeFigureOut">
              <a:rPr lang="en-US" smtClean="0"/>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30287C-F8F2-4E64-8598-2DAB36C60186}" type="slidenum">
              <a:rPr lang="en-US" smtClean="0"/>
              <a:t>‹#›</a:t>
            </a:fld>
            <a:endParaRPr lang="en-US"/>
          </a:p>
        </p:txBody>
      </p:sp>
    </p:spTree>
    <p:extLst>
      <p:ext uri="{BB962C8B-B14F-4D97-AF65-F5344CB8AC3E}">
        <p14:creationId xmlns:p14="http://schemas.microsoft.com/office/powerpoint/2010/main" val="4178401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A72951-F99B-4ECE-B830-B148582E2F8F}" type="datetimeFigureOut">
              <a:rPr lang="en-US" smtClean="0"/>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30287C-F8F2-4E64-8598-2DAB36C60186}" type="slidenum">
              <a:rPr lang="en-US" smtClean="0"/>
              <a:t>‹#›</a:t>
            </a:fld>
            <a:endParaRPr lang="en-US"/>
          </a:p>
        </p:txBody>
      </p:sp>
    </p:spTree>
    <p:extLst>
      <p:ext uri="{BB962C8B-B14F-4D97-AF65-F5344CB8AC3E}">
        <p14:creationId xmlns:p14="http://schemas.microsoft.com/office/powerpoint/2010/main" val="3945181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144" y="6096"/>
            <a:ext cx="9125712" cy="6845808"/>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A72951-F99B-4ECE-B830-B148582E2F8F}" type="datetimeFigureOut">
              <a:rPr lang="en-US" smtClean="0"/>
              <a:t>2/11/2020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30287C-F8F2-4E64-8598-2DAB36C60186}" type="slidenum">
              <a:rPr lang="en-US" smtClean="0"/>
              <a:t>‹#›</a:t>
            </a:fld>
            <a:endParaRPr lang="en-US"/>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153400" y="6096000"/>
            <a:ext cx="772267" cy="548640"/>
          </a:xfrm>
          <a:prstGeom prst="rect">
            <a:avLst/>
          </a:prstGeom>
        </p:spPr>
      </p:pic>
    </p:spTree>
    <p:extLst>
      <p:ext uri="{BB962C8B-B14F-4D97-AF65-F5344CB8AC3E}">
        <p14:creationId xmlns:p14="http://schemas.microsoft.com/office/powerpoint/2010/main" val="3579737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rgbClr val="CE1627"/>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revisor.mn.gov/statutes/?id=177"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whitebearlake.org/sites/default/files/fileattachments/administration/page/1701/chapter_506.pdf" TargetMode="External"/><Relationship Id="rId3" Type="http://schemas.openxmlformats.org/officeDocument/2006/relationships/hyperlink" Target="https://library.municode.com/mn/coon_rapids/codes/code_of_ordinances?nodeId=TIT12BU_CH12-600PRWARE" TargetMode="External"/><Relationship Id="rId7" Type="http://schemas.openxmlformats.org/officeDocument/2006/relationships/hyperlink" Target="https://codelibrary.amlegal.com/codes/weststpaul/latest/weststpaul_mn/0-0-0-574#rid-0-0-0-60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library.municode.com/mn/maplewood/codes/code_of_ordinances?nodeId=COOR_CH2AD_ARTIINGE_S2-8CIPRPRWARA" TargetMode="External"/><Relationship Id="rId5" Type="http://schemas.openxmlformats.org/officeDocument/2006/relationships/hyperlink" Target="https://library.municode.com/mn/grand_rapids/codes/code_of_ordinances?nodeId=COOR_CH2AD_ARTIVFI_DIV2PRWARAHOLAEMCO_S2-111DE" TargetMode="External"/><Relationship Id="rId10" Type="http://schemas.openxmlformats.org/officeDocument/2006/relationships/hyperlink" Target="https://www.municode.com/library/mn/st._paul/codes/code_of_ordinances?nodeId=PTIIIADCO_TITIVPOPR_CH82PUPRPUCO_S82.07MIWAPUCO" TargetMode="External"/><Relationship Id="rId4" Type="http://schemas.openxmlformats.org/officeDocument/2006/relationships/hyperlink" Target="https://library.municode.com/mn/duluth/codes/legislative_code?nodeId=Chapter%202%20-%20Administration" TargetMode="External"/><Relationship Id="rId9" Type="http://schemas.openxmlformats.org/officeDocument/2006/relationships/hyperlink" Target="https://www.municode.com/library/mn/minneapolis/codes/code_of_ordinances?nodeId=COOR_TIT2AD_CH24PUWO_ARTIVCO_24.220PRWARE-&amp;searchText="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191000"/>
            <a:ext cx="8915400" cy="1143000"/>
          </a:xfrm>
        </p:spPr>
        <p:txBody>
          <a:bodyPr>
            <a:noAutofit/>
          </a:bodyPr>
          <a:lstStyle/>
          <a:p>
            <a:r>
              <a:rPr lang="en-US" sz="2400" dirty="0" smtClean="0"/>
              <a:t>Prevailing Wage, Redevelopment Contract Provision and Human Trafficking Prevention Work session</a:t>
            </a:r>
            <a:r>
              <a:rPr lang="en-US" sz="2800" dirty="0" smtClean="0"/>
              <a:t/>
            </a:r>
            <a:br>
              <a:rPr lang="en-US" sz="2800" dirty="0" smtClean="0"/>
            </a:br>
            <a:r>
              <a:rPr lang="en-US" sz="3200" dirty="0"/>
              <a:t/>
            </a:r>
            <a:br>
              <a:rPr lang="en-US" sz="3200" dirty="0"/>
            </a:br>
            <a:r>
              <a:rPr lang="en-US" sz="2400" dirty="0" smtClean="0">
                <a:solidFill>
                  <a:srgbClr val="0070C0"/>
                </a:solidFill>
              </a:rPr>
              <a:t>February 11, 2020</a:t>
            </a:r>
            <a:endParaRPr lang="en-US" sz="2400" dirty="0">
              <a:solidFill>
                <a:srgbClr val="0070C0"/>
              </a:solidFill>
            </a:endParaRPr>
          </a:p>
        </p:txBody>
      </p:sp>
    </p:spTree>
    <p:extLst>
      <p:ext uri="{BB962C8B-B14F-4D97-AF65-F5344CB8AC3E}">
        <p14:creationId xmlns:p14="http://schemas.microsoft.com/office/powerpoint/2010/main" val="2179552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General </a:t>
            </a:r>
            <a:r>
              <a:rPr lang="en-US" sz="2800" dirty="0" smtClean="0"/>
              <a:t>contractor </a:t>
            </a:r>
            <a:r>
              <a:rPr lang="en-US" sz="2800" dirty="0" smtClean="0"/>
              <a:t>input</a:t>
            </a:r>
            <a:endParaRPr lang="en-US" sz="2800" dirty="0"/>
          </a:p>
        </p:txBody>
      </p:sp>
      <p:sp>
        <p:nvSpPr>
          <p:cNvPr id="3" name="Content Placeholder 2"/>
          <p:cNvSpPr>
            <a:spLocks noGrp="1"/>
          </p:cNvSpPr>
          <p:nvPr>
            <p:ph idx="1"/>
          </p:nvPr>
        </p:nvSpPr>
        <p:spPr/>
        <p:txBody>
          <a:bodyPr>
            <a:normAutofit fontScale="70000" lnSpcReduction="20000"/>
          </a:bodyPr>
          <a:lstStyle/>
          <a:p>
            <a:pPr marL="0" indent="0">
              <a:buNone/>
            </a:pPr>
            <a:r>
              <a:rPr lang="en-US" sz="2600" dirty="0" smtClean="0"/>
              <a:t>-Does not impact the contractors bid, it simply may impact the total construction costs due to increased enforcement and monitoring. </a:t>
            </a:r>
          </a:p>
          <a:p>
            <a:pPr marL="0" indent="0">
              <a:buNone/>
            </a:pPr>
            <a:endParaRPr lang="en-US" sz="2600" dirty="0" smtClean="0"/>
          </a:p>
          <a:p>
            <a:pPr marL="0" indent="0">
              <a:buNone/>
            </a:pPr>
            <a:r>
              <a:rPr lang="en-US" sz="2600" dirty="0" smtClean="0"/>
              <a:t>-Improves the quality of life for the local construction workers.</a:t>
            </a:r>
          </a:p>
          <a:p>
            <a:pPr marL="0" indent="0">
              <a:buNone/>
            </a:pPr>
            <a:endParaRPr lang="en-US" sz="2600" dirty="0" smtClean="0"/>
          </a:p>
          <a:p>
            <a:pPr marL="0" indent="0">
              <a:buNone/>
            </a:pPr>
            <a:r>
              <a:rPr lang="en-US" sz="2600" dirty="0" smtClean="0"/>
              <a:t>-Some subcontractors already include prevailing wage without it being a requirement. </a:t>
            </a:r>
          </a:p>
          <a:p>
            <a:pPr marL="0" indent="0">
              <a:buNone/>
            </a:pPr>
            <a:endParaRPr lang="en-US" sz="2600" dirty="0" smtClean="0"/>
          </a:p>
          <a:p>
            <a:pPr marL="0" indent="0">
              <a:buNone/>
            </a:pPr>
            <a:r>
              <a:rPr lang="en-US" sz="2600" dirty="0" smtClean="0"/>
              <a:t>-Not much experience with City Prevailing Wage specifications.</a:t>
            </a:r>
          </a:p>
          <a:p>
            <a:pPr marL="0" indent="0">
              <a:buNone/>
            </a:pPr>
            <a:endParaRPr lang="en-US" sz="2600" dirty="0" smtClean="0"/>
          </a:p>
          <a:p>
            <a:pPr marL="0" indent="0">
              <a:buNone/>
            </a:pPr>
            <a:r>
              <a:rPr lang="en-US" sz="2600" dirty="0" smtClean="0"/>
              <a:t>-Costs to a project vary but average </a:t>
            </a:r>
            <a:r>
              <a:rPr lang="en-US" sz="2600" dirty="0"/>
              <a:t>additional fees per week </a:t>
            </a:r>
            <a:r>
              <a:rPr lang="en-US" sz="2600" dirty="0" smtClean="0"/>
              <a:t>between </a:t>
            </a:r>
            <a:r>
              <a:rPr lang="en-US" sz="2600" dirty="0"/>
              <a:t>$500-$750/week during the construction </a:t>
            </a:r>
            <a:r>
              <a:rPr lang="en-US" sz="2600" dirty="0" smtClean="0"/>
              <a:t>season, to enforce prevailing wage. Covers the certified payroll and onsite constructions, other enforcement costs. </a:t>
            </a:r>
          </a:p>
          <a:p>
            <a:pPr marL="0" indent="0">
              <a:buNone/>
            </a:pPr>
            <a:endParaRPr lang="en-US" sz="1800" dirty="0" smtClean="0"/>
          </a:p>
          <a:p>
            <a:pPr marL="0" indent="0">
              <a:buNone/>
            </a:pPr>
            <a:endParaRPr lang="en-US" sz="2800" dirty="0"/>
          </a:p>
          <a:p>
            <a:pPr marL="0" indent="0">
              <a:buNone/>
            </a:pPr>
            <a:r>
              <a:rPr lang="en-US" sz="2800" dirty="0" smtClean="0"/>
              <a:t> </a:t>
            </a:r>
            <a:endParaRPr lang="en-US" sz="2800" dirty="0"/>
          </a:p>
        </p:txBody>
      </p:sp>
    </p:spTree>
    <p:extLst>
      <p:ext uri="{BB962C8B-B14F-4D97-AF65-F5344CB8AC3E}">
        <p14:creationId xmlns:p14="http://schemas.microsoft.com/office/powerpoint/2010/main" val="5490625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Recommendation</a:t>
            </a:r>
            <a:endParaRPr lang="en-US" sz="2800" dirty="0"/>
          </a:p>
        </p:txBody>
      </p:sp>
      <p:sp>
        <p:nvSpPr>
          <p:cNvPr id="3" name="Content Placeholder 2"/>
          <p:cNvSpPr>
            <a:spLocks noGrp="1"/>
          </p:cNvSpPr>
          <p:nvPr>
            <p:ph idx="1"/>
          </p:nvPr>
        </p:nvSpPr>
        <p:spPr/>
        <p:txBody>
          <a:bodyPr>
            <a:normAutofit fontScale="92500" lnSpcReduction="20000"/>
          </a:bodyPr>
          <a:lstStyle/>
          <a:p>
            <a:pPr marL="0" indent="0">
              <a:buNone/>
            </a:pPr>
            <a:r>
              <a:rPr lang="en-US" sz="2600" dirty="0"/>
              <a:t>​</a:t>
            </a:r>
            <a:r>
              <a:rPr lang="en-US" sz="2600" b="1" dirty="0"/>
              <a:t>Costs</a:t>
            </a:r>
            <a:r>
              <a:rPr lang="en-US" sz="2600" dirty="0"/>
              <a:t> to the city are medium-high due to the need for oversight, implementation, and ongoing enforcement. </a:t>
            </a:r>
            <a:r>
              <a:rPr lang="en-US" sz="2600" dirty="0" smtClean="0"/>
              <a:t>The research was inconsistent making it difficult to predict the increase cost if any, in future contracts and administrative costs of enforcement. </a:t>
            </a:r>
          </a:p>
          <a:p>
            <a:pPr marL="0" indent="0">
              <a:buNone/>
            </a:pPr>
            <a:endParaRPr lang="en-US" sz="2600" dirty="0"/>
          </a:p>
          <a:p>
            <a:pPr marL="0" indent="0">
              <a:buNone/>
            </a:pPr>
            <a:r>
              <a:rPr lang="en-US" sz="2600" dirty="0"/>
              <a:t>​</a:t>
            </a:r>
            <a:r>
              <a:rPr lang="en-US" sz="2600" b="1" dirty="0"/>
              <a:t>Limitations</a:t>
            </a:r>
            <a:r>
              <a:rPr lang="en-US" sz="2600" dirty="0"/>
              <a:t> include increased costs and lack of staff expertise to enforce the prevailing wage requirements. Based on initial research, Director Asher recommended including a prevailing wage requirement for any project over $300,000. Though the starting point of $300,000 seems reasonable to expand a prevailing wage requirement </a:t>
            </a:r>
            <a:r>
              <a:rPr lang="en-US" sz="2600" dirty="0" smtClean="0"/>
              <a:t>should </a:t>
            </a:r>
            <a:r>
              <a:rPr lang="en-US" sz="2600" dirty="0"/>
              <a:t>consider costs of implementation and ongoing enforcement. </a:t>
            </a:r>
          </a:p>
          <a:p>
            <a:endParaRPr lang="en-US" dirty="0"/>
          </a:p>
        </p:txBody>
      </p:sp>
    </p:spTree>
    <p:extLst>
      <p:ext uri="{BB962C8B-B14F-4D97-AF65-F5344CB8AC3E}">
        <p14:creationId xmlns:p14="http://schemas.microsoft.com/office/powerpoint/2010/main" val="1984666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Redevelopment </a:t>
            </a:r>
            <a:r>
              <a:rPr lang="en-US" sz="2800" dirty="0"/>
              <a:t>Contract Provision</a:t>
            </a:r>
          </a:p>
        </p:txBody>
      </p:sp>
      <p:sp>
        <p:nvSpPr>
          <p:cNvPr id="3" name="Content Placeholder 2"/>
          <p:cNvSpPr>
            <a:spLocks noGrp="1"/>
          </p:cNvSpPr>
          <p:nvPr>
            <p:ph idx="1"/>
          </p:nvPr>
        </p:nvSpPr>
        <p:spPr/>
        <p:txBody>
          <a:bodyPr>
            <a:normAutofit fontScale="77500" lnSpcReduction="20000"/>
          </a:bodyPr>
          <a:lstStyle/>
          <a:p>
            <a:pPr marL="0" indent="0">
              <a:buNone/>
            </a:pPr>
            <a:r>
              <a:rPr lang="en-US" sz="2900" dirty="0" smtClean="0"/>
              <a:t>Redevelopment Contract  </a:t>
            </a:r>
            <a:r>
              <a:rPr lang="en-US" sz="2900" dirty="0"/>
              <a:t>Agreements can be written to include:</a:t>
            </a:r>
          </a:p>
          <a:p>
            <a:pPr marL="0" indent="0">
              <a:buNone/>
            </a:pPr>
            <a:r>
              <a:rPr lang="en-US" sz="2900" dirty="0"/>
              <a:t>- a developer commitment to comply with all federal, state and local labor laws;</a:t>
            </a:r>
          </a:p>
          <a:p>
            <a:pPr marL="0" indent="0">
              <a:buNone/>
            </a:pPr>
            <a:r>
              <a:rPr lang="en-US" sz="2900" dirty="0"/>
              <a:t>- a requirement that the developer provide documentation of proper payment to all contractors, subcontractors and project laborers prior to the issuance of a Certificate of Compliance, and;</a:t>
            </a:r>
          </a:p>
          <a:p>
            <a:pPr marL="0" indent="0">
              <a:buNone/>
            </a:pPr>
            <a:r>
              <a:rPr lang="en-US" sz="2900" dirty="0"/>
              <a:t>- an acknowledgement that failure to comply with the above points would result in a default of the development agreement and could result in a penalty (such as non-issuance of TIF Note, or, if the TIF Note has already been issued, delaying, reducing and/or ceasing TIF Note payments.</a:t>
            </a:r>
          </a:p>
          <a:p>
            <a:pPr marL="0" indent="0">
              <a:buNone/>
            </a:pPr>
            <a:r>
              <a:rPr lang="en-US" sz="2900" dirty="0" smtClean="0"/>
              <a:t>-language </a:t>
            </a:r>
            <a:r>
              <a:rPr lang="en-US" sz="2900" dirty="0"/>
              <a:t>would only be valid until a Certificate of Completion were issued once all contractual obligations have been met (usually within 18 months of conclusion of construction).</a:t>
            </a:r>
          </a:p>
          <a:p>
            <a:pPr marL="0" indent="0">
              <a:buNone/>
            </a:pPr>
            <a:endParaRPr lang="en-US" dirty="0"/>
          </a:p>
          <a:p>
            <a:endParaRPr lang="en-US" dirty="0"/>
          </a:p>
        </p:txBody>
      </p:sp>
    </p:spTree>
    <p:extLst>
      <p:ext uri="{BB962C8B-B14F-4D97-AF65-F5344CB8AC3E}">
        <p14:creationId xmlns:p14="http://schemas.microsoft.com/office/powerpoint/2010/main" val="2376770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p:spPr>
        <p:txBody>
          <a:bodyPr>
            <a:normAutofit fontScale="77500" lnSpcReduction="20000"/>
          </a:bodyPr>
          <a:lstStyle/>
          <a:p>
            <a:pPr marL="0" indent="0">
              <a:buNone/>
            </a:pPr>
            <a:r>
              <a:rPr lang="en-US" b="1" dirty="0" smtClean="0"/>
              <a:t>Costs </a:t>
            </a:r>
            <a:r>
              <a:rPr lang="en-US" dirty="0" smtClean="0"/>
              <a:t>to the City are medium to high as the HRA </a:t>
            </a:r>
            <a:r>
              <a:rPr lang="en-US" dirty="0"/>
              <a:t>could incur legal costs in concluding developer is in default of contract and/or in withholding funds;</a:t>
            </a:r>
          </a:p>
          <a:p>
            <a:pPr marL="0" indent="0">
              <a:buNone/>
            </a:pPr>
            <a:r>
              <a:rPr lang="en-US" b="1" dirty="0"/>
              <a:t> </a:t>
            </a:r>
            <a:endParaRPr lang="en-US" b="1" dirty="0" smtClean="0"/>
          </a:p>
          <a:p>
            <a:pPr marL="0" indent="0">
              <a:buNone/>
            </a:pPr>
            <a:r>
              <a:rPr lang="en-US" b="1" dirty="0" smtClean="0"/>
              <a:t>Limitations </a:t>
            </a:r>
            <a:r>
              <a:rPr lang="en-US" dirty="0" smtClean="0"/>
              <a:t>include: </a:t>
            </a:r>
            <a:endParaRPr lang="en-US" dirty="0"/>
          </a:p>
          <a:p>
            <a:pPr marL="0" indent="0">
              <a:buNone/>
            </a:pPr>
            <a:r>
              <a:rPr lang="en-US" dirty="0"/>
              <a:t>- </a:t>
            </a:r>
            <a:r>
              <a:rPr lang="en-US" dirty="0" smtClean="0"/>
              <a:t>developer </a:t>
            </a:r>
            <a:r>
              <a:rPr lang="en-US" dirty="0"/>
              <a:t>may be unaware of all subcontractors and suppliers;</a:t>
            </a:r>
          </a:p>
          <a:p>
            <a:pPr marL="0" indent="0">
              <a:buNone/>
            </a:pPr>
            <a:r>
              <a:rPr lang="en-US" dirty="0"/>
              <a:t>- </a:t>
            </a:r>
            <a:r>
              <a:rPr lang="en-US" dirty="0" smtClean="0"/>
              <a:t>staff </a:t>
            </a:r>
            <a:r>
              <a:rPr lang="en-US" dirty="0"/>
              <a:t>does not have the capacity to conduct site visits to </a:t>
            </a:r>
            <a:r>
              <a:rPr lang="en-US" dirty="0" smtClean="0"/>
              <a:t>  determine </a:t>
            </a:r>
            <a:r>
              <a:rPr lang="en-US" dirty="0"/>
              <a:t>if there are workers who are excluded from the list;</a:t>
            </a:r>
          </a:p>
          <a:p>
            <a:pPr marL="0" indent="0">
              <a:buNone/>
            </a:pPr>
            <a:r>
              <a:rPr lang="en-US" dirty="0" smtClean="0"/>
              <a:t>-may </a:t>
            </a:r>
            <a:r>
              <a:rPr lang="en-US" dirty="0"/>
              <a:t>set an unrealistic expectation that staff is monitoring and blame assigned to staff if not followed</a:t>
            </a:r>
            <a:r>
              <a:rPr lang="en-US" dirty="0" smtClean="0"/>
              <a:t>.</a:t>
            </a:r>
          </a:p>
          <a:p>
            <a:pPr>
              <a:buFontTx/>
              <a:buChar char="-"/>
            </a:pPr>
            <a:endParaRPr lang="en-US" dirty="0"/>
          </a:p>
          <a:p>
            <a:endParaRPr lang="en-US" dirty="0"/>
          </a:p>
        </p:txBody>
      </p:sp>
    </p:spTree>
    <p:extLst>
      <p:ext uri="{BB962C8B-B14F-4D97-AF65-F5344CB8AC3E}">
        <p14:creationId xmlns:p14="http://schemas.microsoft.com/office/powerpoint/2010/main" val="178685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Prevention of labor trafficking</a:t>
            </a:r>
            <a:endParaRPr lang="en-US" sz="2800" dirty="0"/>
          </a:p>
        </p:txBody>
      </p:sp>
      <p:sp>
        <p:nvSpPr>
          <p:cNvPr id="3" name="Content Placeholder 2"/>
          <p:cNvSpPr>
            <a:spLocks noGrp="1"/>
          </p:cNvSpPr>
          <p:nvPr>
            <p:ph idx="1"/>
          </p:nvPr>
        </p:nvSpPr>
        <p:spPr>
          <a:xfrm>
            <a:off x="228600" y="1371600"/>
            <a:ext cx="8458200" cy="4754563"/>
          </a:xfrm>
        </p:spPr>
        <p:txBody>
          <a:bodyPr>
            <a:normAutofit/>
          </a:bodyPr>
          <a:lstStyle/>
          <a:p>
            <a:pPr marL="0" indent="0">
              <a:buNone/>
            </a:pPr>
            <a:r>
              <a:rPr lang="en-US" sz="2200" dirty="0"/>
              <a:t>Cities around the country are enforcing human trafficking public awareness signs in establishments, city projects and other venues of interest.  The signs alert employees and patrons to remedies and protections related to human trafficking. </a:t>
            </a:r>
          </a:p>
          <a:p>
            <a:pPr marL="0" indent="0">
              <a:buNone/>
            </a:pPr>
            <a:endParaRPr lang="en-US" b="1" dirty="0" smtClean="0"/>
          </a:p>
          <a:p>
            <a:pPr marL="0" indent="0">
              <a:buNone/>
            </a:pPr>
            <a:endParaRPr lang="en-US" b="1" dirty="0"/>
          </a:p>
          <a:p>
            <a:pPr marL="0" indent="0">
              <a:buNone/>
            </a:pPr>
            <a:r>
              <a:rPr lang="en-US" dirty="0"/>
              <a:t/>
            </a:r>
            <a:br>
              <a:rPr lang="en-US" dirty="0"/>
            </a:b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8717" y="3211334"/>
            <a:ext cx="4676775" cy="1505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165921"/>
            <a:ext cx="3114675" cy="2423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5100638"/>
            <a:ext cx="4592232" cy="1443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7345" y="2743200"/>
            <a:ext cx="2106655" cy="2795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11964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a:t>Costs </a:t>
            </a:r>
            <a:r>
              <a:rPr lang="en-US" dirty="0" smtClean="0"/>
              <a:t>for the implementation of labor trafficking prevention signs to </a:t>
            </a:r>
            <a:r>
              <a:rPr lang="en-US" dirty="0"/>
              <a:t>the </a:t>
            </a:r>
            <a:r>
              <a:rPr lang="en-US"/>
              <a:t>city </a:t>
            </a:r>
            <a:r>
              <a:rPr lang="en-US" smtClean="0"/>
              <a:t>are </a:t>
            </a:r>
            <a:r>
              <a:rPr lang="en-US" dirty="0" smtClean="0"/>
              <a:t>low.</a:t>
            </a:r>
          </a:p>
          <a:p>
            <a:pPr marL="0" indent="0">
              <a:buNone/>
            </a:pPr>
            <a:endParaRPr lang="en-US" dirty="0"/>
          </a:p>
          <a:p>
            <a:pPr marL="0" indent="0">
              <a:buNone/>
            </a:pPr>
            <a:r>
              <a:rPr lang="en-US" b="1" dirty="0"/>
              <a:t>Limitations</a:t>
            </a:r>
            <a:r>
              <a:rPr lang="en-US" dirty="0"/>
              <a:t> lie on the lack of resources to investigate human trafficking cases. </a:t>
            </a:r>
          </a:p>
          <a:p>
            <a:pPr marL="0" indent="0">
              <a:buNone/>
            </a:pPr>
            <a:r>
              <a:rPr lang="en-US" dirty="0"/>
              <a:t/>
            </a:r>
            <a:br>
              <a:rPr lang="en-US" dirty="0"/>
            </a:br>
            <a:endParaRPr lang="en-US" dirty="0"/>
          </a:p>
          <a:p>
            <a:endParaRPr lang="en-US" dirty="0"/>
          </a:p>
        </p:txBody>
      </p:sp>
    </p:spTree>
    <p:extLst>
      <p:ext uri="{BB962C8B-B14F-4D97-AF65-F5344CB8AC3E}">
        <p14:creationId xmlns:p14="http://schemas.microsoft.com/office/powerpoint/2010/main" val="347487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685800"/>
            <a:ext cx="7056120" cy="4572078"/>
          </a:xfrm>
        </p:spPr>
      </p:pic>
    </p:spTree>
    <p:extLst>
      <p:ext uri="{BB962C8B-B14F-4D97-AF65-F5344CB8AC3E}">
        <p14:creationId xmlns:p14="http://schemas.microsoft.com/office/powerpoint/2010/main" val="3202670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1143000"/>
          </a:xfrm>
        </p:spPr>
        <p:txBody>
          <a:bodyPr>
            <a:normAutofit fontScale="90000"/>
          </a:bodyPr>
          <a:lstStyle/>
          <a:p>
            <a:r>
              <a:rPr lang="en-US" dirty="0" smtClean="0"/>
              <a:t>Summary of recommendations</a:t>
            </a:r>
            <a:endParaRPr lang="en-US" dirty="0"/>
          </a:p>
        </p:txBody>
      </p:sp>
      <p:sp>
        <p:nvSpPr>
          <p:cNvPr id="3" name="Content Placeholder 2"/>
          <p:cNvSpPr>
            <a:spLocks noGrp="1"/>
          </p:cNvSpPr>
          <p:nvPr>
            <p:ph idx="1"/>
          </p:nvPr>
        </p:nvSpPr>
        <p:spPr>
          <a:xfrm>
            <a:off x="76200" y="1371600"/>
            <a:ext cx="9144000" cy="4754563"/>
          </a:xfrm>
        </p:spPr>
        <p:txBody>
          <a:bodyPr>
            <a:normAutofit lnSpcReduction="10000"/>
          </a:bodyPr>
          <a:lstStyle/>
          <a:p>
            <a:pPr marL="0" indent="0">
              <a:buNone/>
            </a:pPr>
            <a:r>
              <a:rPr lang="en-US" sz="1800" dirty="0" smtClean="0"/>
              <a:t>1. Staff recommends including a prevailing wage requirement for any project over $300,000. </a:t>
            </a:r>
            <a:endParaRPr lang="en-US" sz="1800" dirty="0"/>
          </a:p>
          <a:p>
            <a:pPr marL="0" indent="0">
              <a:buNone/>
            </a:pPr>
            <a:endParaRPr lang="en-US" sz="1800" dirty="0" smtClean="0"/>
          </a:p>
          <a:p>
            <a:pPr marL="0" indent="0">
              <a:buNone/>
            </a:pPr>
            <a:r>
              <a:rPr lang="en-US" sz="1800" dirty="0" smtClean="0"/>
              <a:t>2.Staff recommends redevelopment contractual agreement provisions.</a:t>
            </a:r>
          </a:p>
          <a:p>
            <a:pPr marL="0" indent="0">
              <a:buNone/>
            </a:pPr>
            <a:endParaRPr lang="en-US" sz="1800" dirty="0"/>
          </a:p>
          <a:p>
            <a:pPr marL="0" indent="0">
              <a:buNone/>
            </a:pPr>
            <a:r>
              <a:rPr lang="en-US" sz="1800" dirty="0" smtClean="0"/>
              <a:t>3. Staff recommends the use of labor trafficking prevention signs in construction sites and other spaces where labor trafficking may occur. </a:t>
            </a: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smtClean="0"/>
          </a:p>
          <a:p>
            <a:pPr marL="0" indent="0">
              <a:buNone/>
            </a:pPr>
            <a:r>
              <a:rPr lang="en-US" sz="1800" dirty="0" smtClean="0"/>
              <a:t>Staff seeks council approval to implement the first and third recommendation.</a:t>
            </a:r>
          </a:p>
          <a:p>
            <a:pPr marL="0" indent="0">
              <a:buNone/>
            </a:pPr>
            <a:endParaRPr lang="en-US" sz="1800" dirty="0" smtClean="0"/>
          </a:p>
          <a:p>
            <a:pPr marL="0" indent="0">
              <a:buNone/>
            </a:pPr>
            <a:r>
              <a:rPr lang="en-US" sz="1800" dirty="0" smtClean="0"/>
              <a:t>Staff seeks council direction to further research the feasibility of the </a:t>
            </a:r>
            <a:r>
              <a:rPr lang="en-US" sz="1800" dirty="0"/>
              <a:t>redevelopment contractual agreement provisions</a:t>
            </a:r>
            <a:r>
              <a:rPr lang="en-US" sz="1800" dirty="0" smtClean="0"/>
              <a:t>. </a:t>
            </a:r>
            <a:endParaRPr lang="en-US" dirty="0"/>
          </a:p>
        </p:txBody>
      </p:sp>
      <p:sp>
        <p:nvSpPr>
          <p:cNvPr id="4" name="Title 1"/>
          <p:cNvSpPr txBox="1">
            <a:spLocks/>
          </p:cNvSpPr>
          <p:nvPr/>
        </p:nvSpPr>
        <p:spPr>
          <a:xfrm>
            <a:off x="76200" y="3591464"/>
            <a:ext cx="8229600" cy="114300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400" b="1" kern="1200">
                <a:solidFill>
                  <a:srgbClr val="CE1627"/>
                </a:solidFill>
                <a:latin typeface="Arial" panose="020B0604020202020204" pitchFamily="34" charset="0"/>
                <a:ea typeface="+mj-ea"/>
                <a:cs typeface="Arial" panose="020B0604020202020204" pitchFamily="34" charset="0"/>
              </a:defRPr>
            </a:lvl1pPr>
          </a:lstStyle>
          <a:p>
            <a:r>
              <a:rPr lang="en-US" dirty="0" smtClean="0"/>
              <a:t>Next steps</a:t>
            </a:r>
            <a:endParaRPr lang="en-US" dirty="0"/>
          </a:p>
        </p:txBody>
      </p:sp>
    </p:spTree>
    <p:extLst>
      <p:ext uri="{BB962C8B-B14F-4D97-AF65-F5344CB8AC3E}">
        <p14:creationId xmlns:p14="http://schemas.microsoft.com/office/powerpoint/2010/main" val="34065743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229600" cy="1143000"/>
          </a:xfrm>
        </p:spPr>
        <p:txBody>
          <a:bodyPr>
            <a:normAutofit/>
          </a:bodyPr>
          <a:lstStyle/>
          <a:p>
            <a:r>
              <a:rPr lang="en-US" sz="2800" dirty="0" smtClean="0"/>
              <a:t>Items for discussion</a:t>
            </a:r>
            <a:endParaRPr lang="en-US" sz="2800" dirty="0"/>
          </a:p>
        </p:txBody>
      </p:sp>
      <p:sp>
        <p:nvSpPr>
          <p:cNvPr id="3" name="Content Placeholder 2"/>
          <p:cNvSpPr>
            <a:spLocks noGrp="1"/>
          </p:cNvSpPr>
          <p:nvPr>
            <p:ph idx="1"/>
          </p:nvPr>
        </p:nvSpPr>
        <p:spPr/>
        <p:txBody>
          <a:bodyPr>
            <a:normAutofit/>
          </a:bodyPr>
          <a:lstStyle/>
          <a:p>
            <a:r>
              <a:rPr lang="en-US" sz="2400" dirty="0" smtClean="0"/>
              <a:t>Prevailing wage</a:t>
            </a:r>
          </a:p>
          <a:p>
            <a:pPr marL="0" indent="0">
              <a:buNone/>
            </a:pPr>
            <a:endParaRPr lang="en-US" sz="2400" dirty="0" smtClean="0"/>
          </a:p>
          <a:p>
            <a:r>
              <a:rPr lang="en-US" sz="2400" dirty="0" smtClean="0"/>
              <a:t>Redevelopment </a:t>
            </a:r>
            <a:r>
              <a:rPr lang="en-US" sz="2400" dirty="0"/>
              <a:t>Contract Provision</a:t>
            </a:r>
            <a:endParaRPr lang="en-US" sz="2400" dirty="0" smtClean="0"/>
          </a:p>
          <a:p>
            <a:endParaRPr lang="en-US" sz="2400" dirty="0" smtClean="0"/>
          </a:p>
          <a:p>
            <a:r>
              <a:rPr lang="en-US" sz="2400" dirty="0" smtClean="0"/>
              <a:t>Human trafficking prevention</a:t>
            </a:r>
            <a:endParaRPr lang="en-US" sz="2400" dirty="0"/>
          </a:p>
        </p:txBody>
      </p:sp>
    </p:spTree>
    <p:extLst>
      <p:ext uri="{BB962C8B-B14F-4D97-AF65-F5344CB8AC3E}">
        <p14:creationId xmlns:p14="http://schemas.microsoft.com/office/powerpoint/2010/main" val="9431479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447800"/>
            <a:ext cx="8991600" cy="4724400"/>
          </a:xfrm>
        </p:spPr>
        <p:txBody>
          <a:bodyPr>
            <a:normAutofit/>
          </a:bodyPr>
          <a:lstStyle/>
          <a:p>
            <a:pPr marL="0" indent="0">
              <a:buNone/>
            </a:pPr>
            <a:r>
              <a:rPr lang="en-US" sz="1400" dirty="0" smtClean="0"/>
              <a:t>The </a:t>
            </a:r>
            <a:r>
              <a:rPr lang="en-US" sz="1400" dirty="0"/>
              <a:t>Davis-Bacon and Related </a:t>
            </a:r>
            <a:r>
              <a:rPr lang="en-US" sz="1400" dirty="0" smtClean="0"/>
              <a:t>Acts, </a:t>
            </a:r>
            <a:r>
              <a:rPr lang="en-US" sz="1400" dirty="0"/>
              <a:t>apply to contractors and subcontractors performing on federally funded or assisted contracts in excess </a:t>
            </a:r>
            <a:r>
              <a:rPr lang="en-US" sz="1400" i="1" dirty="0"/>
              <a:t>of $2,000 for the construction, alteration, or repair (including painting and decorating) of public buildings or public works</a:t>
            </a:r>
            <a:r>
              <a:rPr lang="en-US" sz="1400" dirty="0" smtClean="0"/>
              <a:t>.</a:t>
            </a:r>
            <a:r>
              <a:rPr lang="en-US" sz="1400" dirty="0"/>
              <a:t> </a:t>
            </a:r>
            <a:r>
              <a:rPr lang="en-US" sz="1400" dirty="0" smtClean="0"/>
              <a:t> </a:t>
            </a:r>
          </a:p>
          <a:p>
            <a:pPr marL="0" indent="0">
              <a:buNone/>
            </a:pPr>
            <a:endParaRPr lang="en-US" sz="1400" dirty="0"/>
          </a:p>
          <a:p>
            <a:pPr marL="0" indent="0">
              <a:buNone/>
            </a:pPr>
            <a:r>
              <a:rPr lang="en-US" sz="1400" dirty="0" smtClean="0"/>
              <a:t>Minnesota's </a:t>
            </a:r>
            <a:r>
              <a:rPr lang="en-US" sz="1400" dirty="0"/>
              <a:t>prevailing-wage law (</a:t>
            </a:r>
            <a:r>
              <a:rPr lang="en-US" sz="1400" dirty="0">
                <a:hlinkClick r:id="rId2"/>
              </a:rPr>
              <a:t>Minnesota Statutes 177.41 through 177.44</a:t>
            </a:r>
            <a:r>
              <a:rPr lang="en-US" sz="1400" dirty="0"/>
              <a:t>) requires employees working on state-funded construction projects or other projects covered by law be paid wage-rates comparable to wages paid for similar work in the area where the project is located</a:t>
            </a:r>
            <a:r>
              <a:rPr lang="en-US" sz="1400" dirty="0" smtClean="0"/>
              <a:t>. In Hennepin county it </a:t>
            </a:r>
            <a:r>
              <a:rPr lang="en-US" sz="1400" dirty="0" smtClean="0"/>
              <a:t>is $57.90.  </a:t>
            </a:r>
            <a:endParaRPr lang="en-US" sz="1400" dirty="0"/>
          </a:p>
          <a:p>
            <a:endParaRPr lang="en-US" dirty="0"/>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38000"/>
                    </a14:imgEffect>
                  </a14:imgLayer>
                </a14:imgProps>
              </a:ext>
              <a:ext uri="{28A0092B-C50C-407E-A947-70E740481C1C}">
                <a14:useLocalDpi xmlns:a14="http://schemas.microsoft.com/office/drawing/2010/main" val="0"/>
              </a:ext>
            </a:extLst>
          </a:blip>
          <a:srcRect/>
          <a:stretch>
            <a:fillRect/>
          </a:stretch>
        </p:blipFill>
        <p:spPr bwMode="auto">
          <a:xfrm>
            <a:off x="0" y="3657600"/>
            <a:ext cx="8898147" cy="2136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23004" y="533400"/>
            <a:ext cx="8229600" cy="1143000"/>
          </a:xfrm>
        </p:spPr>
        <p:txBody>
          <a:bodyPr>
            <a:noAutofit/>
          </a:bodyPr>
          <a:lstStyle/>
          <a:p>
            <a:r>
              <a:rPr lang="en-US" sz="2800" dirty="0">
                <a:solidFill>
                  <a:srgbClr val="C00000"/>
                </a:solidFill>
              </a:rPr>
              <a:t>Prevailing Wage </a:t>
            </a:r>
            <a:br>
              <a:rPr lang="en-US" sz="2800" dirty="0">
                <a:solidFill>
                  <a:srgbClr val="C00000"/>
                </a:solidFill>
              </a:rPr>
            </a:br>
            <a:endParaRPr lang="en-US" sz="2800" dirty="0"/>
          </a:p>
        </p:txBody>
      </p:sp>
    </p:spTree>
    <p:extLst>
      <p:ext uri="{BB962C8B-B14F-4D97-AF65-F5344CB8AC3E}">
        <p14:creationId xmlns:p14="http://schemas.microsoft.com/office/powerpoint/2010/main" val="316700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1143000"/>
          </a:xfrm>
        </p:spPr>
        <p:txBody>
          <a:bodyPr>
            <a:normAutofit/>
          </a:bodyPr>
          <a:lstStyle/>
          <a:p>
            <a:r>
              <a:rPr lang="en-US" sz="2800" dirty="0" smtClean="0"/>
              <a:t>Background on prevailing wage</a:t>
            </a:r>
            <a:endParaRPr lang="en-US" sz="2800" dirty="0"/>
          </a:p>
        </p:txBody>
      </p:sp>
      <p:sp>
        <p:nvSpPr>
          <p:cNvPr id="4" name="Rectangle 3"/>
          <p:cNvSpPr/>
          <p:nvPr/>
        </p:nvSpPr>
        <p:spPr>
          <a:xfrm>
            <a:off x="152400" y="1981200"/>
            <a:ext cx="8534400" cy="4038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
        <p:nvSpPr>
          <p:cNvPr id="3" name="Content Placeholder 2"/>
          <p:cNvSpPr>
            <a:spLocks noGrp="1"/>
          </p:cNvSpPr>
          <p:nvPr>
            <p:ph idx="1"/>
          </p:nvPr>
        </p:nvSpPr>
        <p:spPr>
          <a:xfrm>
            <a:off x="76200" y="1371600"/>
            <a:ext cx="8610600" cy="4754563"/>
          </a:xfrm>
        </p:spPr>
        <p:txBody>
          <a:bodyPr>
            <a:normAutofit fontScale="70000" lnSpcReduction="20000"/>
          </a:bodyPr>
          <a:lstStyle/>
          <a:p>
            <a:pPr marL="0" indent="0">
              <a:buNone/>
            </a:pPr>
            <a:r>
              <a:rPr lang="en-US" sz="2800" dirty="0" smtClean="0"/>
              <a:t>In 2016 Public Works Director Asher researched prevailing some of her finding are as follows: </a:t>
            </a:r>
          </a:p>
          <a:p>
            <a:pPr marL="0" indent="0">
              <a:buNone/>
            </a:pPr>
            <a:endParaRPr lang="en-US" sz="2800" dirty="0" smtClean="0"/>
          </a:p>
          <a:p>
            <a:pPr marL="0" indent="0">
              <a:buNone/>
            </a:pPr>
            <a:r>
              <a:rPr lang="en-US" sz="2600" u="sng" dirty="0"/>
              <a:t>Summary of responses from cities/counties requiring prevailing wage</a:t>
            </a:r>
            <a:endParaRPr lang="en-US" sz="2600" dirty="0"/>
          </a:p>
          <a:p>
            <a:pPr lvl="0"/>
            <a:r>
              <a:rPr lang="en-US" sz="2600" dirty="0"/>
              <a:t>Difficult to determine an increase to project costs since projects typically are not bid twice and with different specifications.</a:t>
            </a:r>
          </a:p>
          <a:p>
            <a:pPr lvl="1"/>
            <a:r>
              <a:rPr lang="en-US" sz="2600" dirty="0"/>
              <a:t>Anecdotally, no increase for roadway projects as most contractors are union and some increase for building projects (5-10%).</a:t>
            </a:r>
          </a:p>
          <a:p>
            <a:pPr lvl="1"/>
            <a:r>
              <a:rPr lang="en-US" sz="2600" dirty="0"/>
              <a:t>Roseville’s respondent stated they bid the same project in 2015 and 2016, with and without prevailing wage requirements, respectively, and found no noticeable difference in costs.</a:t>
            </a:r>
          </a:p>
          <a:p>
            <a:pPr lvl="0"/>
            <a:r>
              <a:rPr lang="en-US" sz="2600" dirty="0"/>
              <a:t>It can be difficult to monitor if you are completing interviews with contractors and have limited staff available. Others place compliance responsibility on the contractor.</a:t>
            </a:r>
          </a:p>
          <a:p>
            <a:pPr lvl="0"/>
            <a:r>
              <a:rPr lang="en-US" sz="2600" dirty="0"/>
              <a:t>Hastings’ respondent stated he has </a:t>
            </a:r>
            <a:r>
              <a:rPr lang="en-US" sz="2600" b="1" dirty="0"/>
              <a:t>requested the policy be reconsidered or the contract minimum be raised to $250,000 to reduce the number of project</a:t>
            </a:r>
            <a:r>
              <a:rPr lang="en-US" sz="2600" dirty="0"/>
              <a:t>s. The request was based on the amount of </a:t>
            </a:r>
            <a:r>
              <a:rPr lang="en-US" sz="2600" b="1" dirty="0"/>
              <a:t>paperwork and tracking burdening staff</a:t>
            </a:r>
            <a:r>
              <a:rPr lang="en-US" sz="2600" b="1" dirty="0" smtClean="0"/>
              <a:t>.</a:t>
            </a:r>
            <a:r>
              <a:rPr lang="es-MX" sz="2000" b="1" dirty="0"/>
              <a:t> </a:t>
            </a:r>
            <a:endParaRPr lang="en-US" sz="2800" b="1" dirty="0"/>
          </a:p>
        </p:txBody>
      </p:sp>
    </p:spTree>
    <p:extLst>
      <p:ext uri="{BB962C8B-B14F-4D97-AF65-F5344CB8AC3E}">
        <p14:creationId xmlns:p14="http://schemas.microsoft.com/office/powerpoint/2010/main" val="527614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2" y="-304800"/>
            <a:ext cx="8229600" cy="1143000"/>
          </a:xfrm>
        </p:spPr>
        <p:txBody>
          <a:bodyPr>
            <a:normAutofit/>
          </a:bodyPr>
          <a:lstStyle/>
          <a:p>
            <a:r>
              <a:rPr lang="en-US" sz="2800" dirty="0" smtClean="0"/>
              <a:t>Key points of current research</a:t>
            </a:r>
            <a:endParaRPr lang="en-US" sz="2800" dirty="0"/>
          </a:p>
        </p:txBody>
      </p:sp>
      <p:sp>
        <p:nvSpPr>
          <p:cNvPr id="3" name="Content Placeholder 2"/>
          <p:cNvSpPr>
            <a:spLocks noGrp="1"/>
          </p:cNvSpPr>
          <p:nvPr>
            <p:ph idx="1"/>
          </p:nvPr>
        </p:nvSpPr>
        <p:spPr>
          <a:xfrm>
            <a:off x="0" y="609600"/>
            <a:ext cx="8686800" cy="4906963"/>
          </a:xfrm>
        </p:spPr>
        <p:txBody>
          <a:bodyPr>
            <a:normAutofit fontScale="25000" lnSpcReduction="20000"/>
          </a:bodyPr>
          <a:lstStyle/>
          <a:p>
            <a:pPr marL="0" indent="0">
              <a:buNone/>
            </a:pPr>
            <a:r>
              <a:rPr lang="en-US" sz="4200" dirty="0" smtClean="0"/>
              <a:t>“Studies have found that prevailing wage laws result in a modest improvement in the wages of construction workers throughout the industry and a more significant increase in their fringe benefits. But </a:t>
            </a:r>
            <a:r>
              <a:rPr lang="en-US" sz="4200" b="1" dirty="0" smtClean="0"/>
              <a:t>research fails to provide a clear answer on the public construction costs</a:t>
            </a:r>
            <a:r>
              <a:rPr lang="en-US" sz="4200" dirty="0" smtClean="0"/>
              <a:t>.” –</a:t>
            </a:r>
            <a:r>
              <a:rPr lang="en-US" sz="4200" i="1" dirty="0" smtClean="0"/>
              <a:t>Office of the Legislative Auditor</a:t>
            </a:r>
          </a:p>
          <a:p>
            <a:pPr marL="0" indent="0">
              <a:buNone/>
            </a:pPr>
            <a:endParaRPr lang="en-US" sz="4200" dirty="0" smtClean="0"/>
          </a:p>
          <a:p>
            <a:pPr marL="0" indent="0">
              <a:buNone/>
            </a:pPr>
            <a:r>
              <a:rPr lang="en-US" sz="4200" dirty="0" smtClean="0"/>
              <a:t>“Four recent studies evaluating more than 2,000 bids find that </a:t>
            </a:r>
            <a:r>
              <a:rPr lang="en-US" sz="4200" b="1" dirty="0" smtClean="0"/>
              <a:t>prevailing</a:t>
            </a:r>
            <a:r>
              <a:rPr lang="en-US" sz="4200" dirty="0" smtClean="0"/>
              <a:t> </a:t>
            </a:r>
            <a:r>
              <a:rPr lang="en-US" sz="4200" b="1" dirty="0" smtClean="0"/>
              <a:t>wage does not reduce bid competition</a:t>
            </a:r>
            <a:r>
              <a:rPr lang="en-US" sz="4200" dirty="0" smtClean="0"/>
              <a:t>” – </a:t>
            </a:r>
            <a:r>
              <a:rPr lang="en-US" sz="4200" i="1" dirty="0" smtClean="0"/>
              <a:t>Examination of Minnesota’s Prevailing Wage Laws</a:t>
            </a:r>
            <a:endParaRPr lang="en-US" sz="4200" i="1" dirty="0"/>
          </a:p>
          <a:p>
            <a:pPr marL="0" indent="0">
              <a:buNone/>
            </a:pPr>
            <a:endParaRPr lang="en-US" sz="4200" dirty="0"/>
          </a:p>
          <a:p>
            <a:pPr marL="0" indent="0">
              <a:buNone/>
            </a:pPr>
            <a:r>
              <a:rPr lang="en-US" sz="4200" dirty="0"/>
              <a:t>“Conducted by the Kentucky Legislative Research Commission, </a:t>
            </a:r>
            <a:r>
              <a:rPr lang="en-US" sz="4200" b="1" dirty="0"/>
              <a:t>72 percent </a:t>
            </a:r>
            <a:r>
              <a:rPr lang="en-US" sz="4200" dirty="0"/>
              <a:t>of the city officials, </a:t>
            </a:r>
            <a:r>
              <a:rPr lang="en-US" sz="4200" b="1" dirty="0"/>
              <a:t>71 percent</a:t>
            </a:r>
            <a:r>
              <a:rPr lang="en-US" sz="4200" dirty="0"/>
              <a:t> of the county officials, </a:t>
            </a:r>
            <a:r>
              <a:rPr lang="en-US" sz="4200" b="1" dirty="0"/>
              <a:t>45 </a:t>
            </a:r>
            <a:r>
              <a:rPr lang="en-US" sz="4200" dirty="0"/>
              <a:t>percent of the school officials, </a:t>
            </a:r>
            <a:r>
              <a:rPr lang="en-US" sz="4200" b="1" dirty="0"/>
              <a:t>and 60 </a:t>
            </a:r>
            <a:r>
              <a:rPr lang="en-US" sz="4200" dirty="0"/>
              <a:t>percent of the municipal utility officials agreed with the statement “</a:t>
            </a:r>
            <a:r>
              <a:rPr lang="en-US" sz="4200" b="1" dirty="0"/>
              <a:t>prevailing wages decrease[the] number of </a:t>
            </a:r>
            <a:r>
              <a:rPr lang="en-US" sz="4200" b="1" dirty="0" err="1"/>
              <a:t>bidders”on</a:t>
            </a:r>
            <a:r>
              <a:rPr lang="en-US" sz="4200" b="1" dirty="0"/>
              <a:t> a public project</a:t>
            </a:r>
            <a:r>
              <a:rPr lang="en-US" sz="4200" dirty="0"/>
              <a:t>” </a:t>
            </a:r>
            <a:r>
              <a:rPr lang="en-US" sz="4200" i="1" dirty="0"/>
              <a:t>The Effect of Prevailing Wage Regulations on Contractor Bid Participation and Behavior: A Comparison of Palo Alto, California with Four Nearby Prevailing Wage Municipalities</a:t>
            </a:r>
            <a:endParaRPr lang="en-US" sz="4200" dirty="0"/>
          </a:p>
          <a:p>
            <a:pPr marL="0" indent="0">
              <a:buNone/>
            </a:pPr>
            <a:endParaRPr lang="en-US" sz="4200" dirty="0"/>
          </a:p>
          <a:p>
            <a:pPr marL="0" indent="0">
              <a:buNone/>
            </a:pPr>
            <a:r>
              <a:rPr lang="en-US" sz="4200" dirty="0"/>
              <a:t>“</a:t>
            </a:r>
            <a:r>
              <a:rPr lang="en-US" sz="4200" b="1" dirty="0"/>
              <a:t>140 projects</a:t>
            </a:r>
            <a:r>
              <a:rPr lang="en-US" sz="4200" dirty="0"/>
              <a:t>, 18 of which were not made under prevailing wage regulations, while the remaining 122 were, </a:t>
            </a:r>
            <a:r>
              <a:rPr lang="en-US" sz="4200" b="1" dirty="0"/>
              <a:t>we found no evidence to support the proposition that the absence of prevailing wage </a:t>
            </a:r>
            <a:r>
              <a:rPr lang="en-US" sz="4200" dirty="0"/>
              <a:t>regulations attracted more bidders per project or more nonunion bidders per project “</a:t>
            </a:r>
            <a:r>
              <a:rPr lang="en-US" sz="4200" i="1" dirty="0"/>
              <a:t>The Effect of Prevailing Wage Regulations on Contractor Bid Participation and Behavior: A Comparison of Palo Alto, California with Four Nearby Prevailing Wage Municipalities</a:t>
            </a:r>
          </a:p>
          <a:p>
            <a:pPr marL="0" indent="0">
              <a:buNone/>
            </a:pPr>
            <a:endParaRPr lang="en-US" sz="4200" dirty="0" smtClean="0"/>
          </a:p>
          <a:p>
            <a:pPr marL="0" indent="0">
              <a:buNone/>
            </a:pPr>
            <a:r>
              <a:rPr lang="en-US" sz="4200" dirty="0" smtClean="0"/>
              <a:t>“</a:t>
            </a:r>
            <a:r>
              <a:rPr lang="en-US" sz="4200" b="1" dirty="0" smtClean="0"/>
              <a:t>72% of all peer-reviewed studies conducted since 2000 find that prevailing wage </a:t>
            </a:r>
            <a:r>
              <a:rPr lang="en-US" sz="4200" dirty="0" smtClean="0"/>
              <a:t>laws have no effect on the cost of public construction projects.” -</a:t>
            </a:r>
            <a:r>
              <a:rPr lang="en-US" sz="4200" i="1" dirty="0" smtClean="0"/>
              <a:t>Examination of Minnesota’s Prevailing Wage Laws</a:t>
            </a:r>
          </a:p>
          <a:p>
            <a:pPr marL="0" indent="0">
              <a:buNone/>
            </a:pPr>
            <a:endParaRPr lang="en-US" sz="4200" dirty="0" smtClean="0"/>
          </a:p>
          <a:p>
            <a:pPr marL="0" indent="0">
              <a:buNone/>
            </a:pPr>
            <a:r>
              <a:rPr lang="en-US" sz="4200" dirty="0" smtClean="0"/>
              <a:t>“The difficulty of separating the effect of </a:t>
            </a:r>
            <a:r>
              <a:rPr lang="en-US" sz="4200" b="1" dirty="0" smtClean="0"/>
              <a:t>prevailing wage laws from the effects of other policies related to construction costs contributes to the wide range of cost estimates reported in the literature</a:t>
            </a:r>
            <a:r>
              <a:rPr lang="en-US" sz="4200" dirty="0" smtClean="0"/>
              <a:t>.” -The Effect of Federal Davis-Bacon and</a:t>
            </a:r>
          </a:p>
          <a:p>
            <a:pPr marL="0" indent="0">
              <a:buNone/>
            </a:pPr>
            <a:r>
              <a:rPr lang="en-US" sz="4200" i="1" dirty="0" smtClean="0"/>
              <a:t>Disadvantaged Business Enterprise Regulations on Highway Maintenance Costs</a:t>
            </a:r>
            <a:endParaRPr lang="en-US" sz="4200" i="1" dirty="0" smtClean="0"/>
          </a:p>
          <a:p>
            <a:pPr marL="0" indent="0">
              <a:buNone/>
            </a:pPr>
            <a:endParaRPr lang="en-US" sz="4200" dirty="0" smtClean="0"/>
          </a:p>
          <a:p>
            <a:pPr marL="0" indent="0">
              <a:buNone/>
            </a:pPr>
            <a:r>
              <a:rPr lang="en-US" sz="4200" dirty="0" smtClean="0"/>
              <a:t>“Specifically, projects covered by </a:t>
            </a:r>
            <a:r>
              <a:rPr lang="en-US" sz="4200" b="1" dirty="0" smtClean="0"/>
              <a:t>the introductory stage of the wage requirements are significantly less cost efficient compared to other public school projects</a:t>
            </a:r>
            <a:r>
              <a:rPr lang="en-US" sz="4200" dirty="0" smtClean="0"/>
              <a:t>. However, by the time of the expansion of the wage policy 17 months later, covered projects were no more cost inefficient than other projects.” </a:t>
            </a:r>
            <a:r>
              <a:rPr lang="en-US" sz="4200" i="1" dirty="0" smtClean="0"/>
              <a:t>-Using stochastic frontier regression to estimate the construction cost inefficiency of prevailing wage laws</a:t>
            </a:r>
          </a:p>
          <a:p>
            <a:pPr marL="0" indent="0">
              <a:buNone/>
            </a:pPr>
            <a:endParaRPr lang="en-US" sz="4200" dirty="0" smtClean="0"/>
          </a:p>
          <a:p>
            <a:pPr marL="0" indent="0">
              <a:buNone/>
            </a:pPr>
            <a:r>
              <a:rPr lang="en-US" sz="4200" dirty="0" smtClean="0"/>
              <a:t>“To get a true picture of the impact of prevailing wage legislation’s impact on total construction costs, one could evaluate not only differences in wage rates, but also </a:t>
            </a:r>
            <a:r>
              <a:rPr lang="en-US" sz="4200" b="1" dirty="0" smtClean="0"/>
              <a:t>productivity differences, the incidence of substitution, administrative costs and other ways in which these laws’ impact is either mitigated or enhanced</a:t>
            </a:r>
            <a:r>
              <a:rPr lang="en-US" sz="4200" dirty="0" smtClean="0"/>
              <a:t>. An alternative approach is to simply examine total construction costs directly and compare costs in the presence and absence of prevailing wage laws controlling for project differences” –</a:t>
            </a:r>
            <a:r>
              <a:rPr lang="en-US" sz="4200" i="1" dirty="0" smtClean="0"/>
              <a:t>Impact  of Prevailing Wage on Construction Costs</a:t>
            </a:r>
          </a:p>
          <a:p>
            <a:pPr marL="0" indent="0">
              <a:buNone/>
            </a:pPr>
            <a:endParaRPr lang="en-US" sz="4200" dirty="0" smtClean="0"/>
          </a:p>
          <a:p>
            <a:pPr marL="0" indent="0">
              <a:buNone/>
            </a:pPr>
            <a:r>
              <a:rPr lang="en-US" sz="4200" dirty="0" smtClean="0"/>
              <a:t>“Federal construction projects governed by Davis Bacon were </a:t>
            </a:r>
            <a:r>
              <a:rPr lang="en-US" sz="4200" b="1" dirty="0" smtClean="0"/>
              <a:t>23 percent more expensive than private construction projects controlling for other cost influencing  factors</a:t>
            </a:r>
            <a:r>
              <a:rPr lang="en-US" sz="4200" dirty="0" smtClean="0"/>
              <a:t>. When they re-estimate their basic model to correct for disproportionate response rates by region and building type, </a:t>
            </a:r>
            <a:r>
              <a:rPr lang="en-US" sz="4200" dirty="0" err="1" smtClean="0"/>
              <a:t>Fraundorf</a:t>
            </a:r>
            <a:r>
              <a:rPr lang="en-US" sz="4200" dirty="0" smtClean="0"/>
              <a:t> finds that the impact of Davis Bacon on total construction costs is as high as 30 percent” –</a:t>
            </a:r>
            <a:r>
              <a:rPr lang="en-US" sz="4200" i="1" dirty="0" smtClean="0"/>
              <a:t>The Effects of Prevailing Wage in Rural Projects </a:t>
            </a:r>
          </a:p>
          <a:p>
            <a:pPr marL="0" indent="0">
              <a:buNone/>
            </a:pPr>
            <a:endParaRPr lang="en-US" sz="1400" i="1" dirty="0"/>
          </a:p>
          <a:p>
            <a:pPr marL="0" indent="0">
              <a:buNone/>
            </a:pPr>
            <a:endParaRPr lang="en-US" sz="1400" dirty="0"/>
          </a:p>
          <a:p>
            <a:pPr marL="0" indent="0">
              <a:buNone/>
            </a:pPr>
            <a:endParaRPr lang="en-US" sz="1400" dirty="0"/>
          </a:p>
        </p:txBody>
      </p:sp>
    </p:spTree>
    <p:extLst>
      <p:ext uri="{BB962C8B-B14F-4D97-AF65-F5344CB8AC3E}">
        <p14:creationId xmlns:p14="http://schemas.microsoft.com/office/powerpoint/2010/main" val="30307371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Prevailing wage ordinances</a:t>
            </a:r>
            <a:endParaRPr lang="en-US" sz="2800" dirty="0"/>
          </a:p>
        </p:txBody>
      </p:sp>
      <p:sp>
        <p:nvSpPr>
          <p:cNvPr id="3" name="Content Placeholder 2"/>
          <p:cNvSpPr>
            <a:spLocks noGrp="1"/>
          </p:cNvSpPr>
          <p:nvPr>
            <p:ph idx="1"/>
          </p:nvPr>
        </p:nvSpPr>
        <p:spPr/>
        <p:txBody>
          <a:bodyPr>
            <a:normAutofit fontScale="32500" lnSpcReduction="20000"/>
          </a:bodyPr>
          <a:lstStyle/>
          <a:p>
            <a:r>
              <a:rPr lang="en-US" sz="3700" b="1" dirty="0"/>
              <a:t>Coon Rapids</a:t>
            </a:r>
            <a:r>
              <a:rPr lang="en-US" sz="3700" dirty="0"/>
              <a:t>: </a:t>
            </a:r>
            <a:r>
              <a:rPr lang="en-US" sz="3700" u="sng" dirty="0">
                <a:hlinkClick r:id="rId3"/>
              </a:rPr>
              <a:t>https://library.municode.com/mn/coon_rapids/codes/code_of_ordinances?nodeId=TIT12BU_CH12-600PRWARE</a:t>
            </a:r>
            <a:r>
              <a:rPr lang="en-US" sz="3700" dirty="0"/>
              <a:t>.  </a:t>
            </a:r>
            <a:r>
              <a:rPr lang="en-US" sz="3700" b="1" dirty="0"/>
              <a:t>Applies to city contracts over $100,000; uses the same rate as the State as determined by Dept. of Labor and Industry.</a:t>
            </a:r>
          </a:p>
          <a:p>
            <a:r>
              <a:rPr lang="en-US" sz="3700" b="1" dirty="0"/>
              <a:t>Duluth</a:t>
            </a:r>
            <a:r>
              <a:rPr lang="en-US" sz="3700" dirty="0"/>
              <a:t>: </a:t>
            </a:r>
            <a:r>
              <a:rPr lang="en-US" sz="3700" u="sng" dirty="0">
                <a:hlinkClick r:id="rId4"/>
              </a:rPr>
              <a:t>https://library.municode.com/mn/duluth/codes/legislative_code?nodeId=Chapter%202%20-%20Administration</a:t>
            </a:r>
            <a:r>
              <a:rPr lang="en-US" sz="3700" dirty="0"/>
              <a:t> (starting on page 11).  </a:t>
            </a:r>
            <a:r>
              <a:rPr lang="en-US" sz="3700" b="1" dirty="0"/>
              <a:t>Applies to city projects over $2,000 or more; uses the State rate</a:t>
            </a:r>
            <a:r>
              <a:rPr lang="en-US" sz="3700" dirty="0"/>
              <a:t>.</a:t>
            </a:r>
          </a:p>
          <a:p>
            <a:r>
              <a:rPr lang="en-US" sz="3700" b="1" dirty="0" smtClean="0"/>
              <a:t>Grand </a:t>
            </a:r>
            <a:r>
              <a:rPr lang="en-US" sz="3700" b="1" dirty="0"/>
              <a:t>Rapids</a:t>
            </a:r>
            <a:r>
              <a:rPr lang="en-US" sz="3700" dirty="0"/>
              <a:t>: </a:t>
            </a:r>
            <a:r>
              <a:rPr lang="en-US" sz="3700" u="sng" dirty="0">
                <a:hlinkClick r:id="rId5"/>
              </a:rPr>
              <a:t>https://library.municode.com/mn/grand_rapids/codes/code_of_ordinances?nodeId=COOR_CH2AD_ARTIVFI_DIV2PRWARAHOLAEMCO_S2-111DE</a:t>
            </a:r>
            <a:r>
              <a:rPr lang="en-US" sz="3700" dirty="0"/>
              <a:t> (Sections 2-111 through 2-116) – applies to contracts over </a:t>
            </a:r>
            <a:r>
              <a:rPr lang="en-US" sz="3700" b="1" dirty="0"/>
              <a:t>$25,000 or $50,000 depending on the trades/occupations involved; uses the State rate.</a:t>
            </a:r>
          </a:p>
          <a:p>
            <a:r>
              <a:rPr lang="en-US" sz="3700" b="1" dirty="0"/>
              <a:t>Maplewood: </a:t>
            </a:r>
            <a:r>
              <a:rPr lang="en-US" sz="3700" u="sng" dirty="0">
                <a:hlinkClick r:id="rId6"/>
              </a:rPr>
              <a:t>https://library.municode.com/mn/maplewood/codes/code_of_ordinances?nodeId=COOR_CH2AD_ARTIINGE_S2-8CIPRPRWARA</a:t>
            </a:r>
            <a:r>
              <a:rPr lang="en-US" sz="3700" dirty="0"/>
              <a:t> – </a:t>
            </a:r>
            <a:r>
              <a:rPr lang="en-US" sz="3700" b="1" dirty="0"/>
              <a:t>applies to projects that must be competitively bid using 100% city funds; uses the State rate</a:t>
            </a:r>
            <a:r>
              <a:rPr lang="en-US" sz="3700" dirty="0"/>
              <a:t>.</a:t>
            </a:r>
          </a:p>
          <a:p>
            <a:r>
              <a:rPr lang="en-US" sz="3700" b="1" dirty="0"/>
              <a:t>West St. Paul</a:t>
            </a:r>
            <a:r>
              <a:rPr lang="en-US" sz="3700" dirty="0"/>
              <a:t>: </a:t>
            </a:r>
            <a:r>
              <a:rPr lang="en-US" sz="3700" u="sng" dirty="0">
                <a:hlinkClick r:id="rId7"/>
              </a:rPr>
              <a:t>https://codelibrary.amlegal.com/codes/weststpaul/latest/weststpaul_mn/0-0-0-574#rid-0-0-0-608</a:t>
            </a:r>
            <a:r>
              <a:rPr lang="en-US" sz="3700" dirty="0"/>
              <a:t> – applies to projects </a:t>
            </a:r>
            <a:r>
              <a:rPr lang="en-US" sz="3700" b="1" dirty="0"/>
              <a:t>$50,000 or more that receive specific financial assistance from city; doesn’t seem to specify what prevailing wage is.</a:t>
            </a:r>
          </a:p>
          <a:p>
            <a:r>
              <a:rPr lang="en-US" sz="3700" dirty="0"/>
              <a:t>White Bear Lake: </a:t>
            </a:r>
            <a:r>
              <a:rPr lang="en-US" sz="3700" u="sng" dirty="0">
                <a:hlinkClick r:id="rId8"/>
              </a:rPr>
              <a:t>https://www.whitebearlake.org/sites/default/files/fileattachments/administration/page/1701/chapter_506.pdf</a:t>
            </a:r>
            <a:r>
              <a:rPr lang="en-US" sz="3700" dirty="0"/>
              <a:t> - </a:t>
            </a:r>
            <a:r>
              <a:rPr lang="en-US" sz="3700" b="1" dirty="0"/>
              <a:t>applies to city projects over $15,000 and uses State rate.</a:t>
            </a:r>
          </a:p>
          <a:p>
            <a:r>
              <a:rPr lang="en-US" sz="3700" b="1" dirty="0"/>
              <a:t>Minneapolis: </a:t>
            </a:r>
            <a:r>
              <a:rPr lang="en-US" sz="3700" u="sng" dirty="0">
                <a:hlinkClick r:id="rId9"/>
              </a:rPr>
              <a:t>https://www.municode.com/library/mn/minneapolis/codes/code_of_ordinances?nodeId=COOR_TIT2AD_CH24PUWO_ARTIVCO_24.220PRWARE-&amp;searchText=</a:t>
            </a:r>
            <a:r>
              <a:rPr lang="en-US" sz="3700" dirty="0"/>
              <a:t> </a:t>
            </a:r>
          </a:p>
          <a:p>
            <a:r>
              <a:rPr lang="en-US" sz="3700" b="1" dirty="0"/>
              <a:t>St. Paul</a:t>
            </a:r>
            <a:r>
              <a:rPr lang="en-US" sz="3700" dirty="0"/>
              <a:t>: </a:t>
            </a:r>
            <a:r>
              <a:rPr lang="en-US" sz="3700" u="sng" dirty="0">
                <a:hlinkClick r:id="rId10"/>
              </a:rPr>
              <a:t>https://www.municode.com/library/mn/st._paul/codes/code_of_ordinances?nodeId=PTIIIADCO_TITIVPOPR_CH82PUPRPUCO_S82.07MIWAPUCO</a:t>
            </a:r>
            <a:r>
              <a:rPr lang="en-US" sz="3700" dirty="0"/>
              <a:t> - applies to HRA projects </a:t>
            </a:r>
            <a:r>
              <a:rPr lang="en-US" sz="3700" b="1" dirty="0"/>
              <a:t>$25,000 or more or where the city or HRA provides financial assistance; uses State rate.</a:t>
            </a:r>
          </a:p>
          <a:p>
            <a:endParaRPr lang="en-US" dirty="0"/>
          </a:p>
        </p:txBody>
      </p:sp>
    </p:spTree>
    <p:extLst>
      <p:ext uri="{BB962C8B-B14F-4D97-AF65-F5344CB8AC3E}">
        <p14:creationId xmlns:p14="http://schemas.microsoft.com/office/powerpoint/2010/main" val="1703361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38818"/>
            <a:ext cx="8229600" cy="1143000"/>
          </a:xfrm>
        </p:spPr>
        <p:txBody>
          <a:bodyPr>
            <a:normAutofit/>
          </a:bodyPr>
          <a:lstStyle/>
          <a:p>
            <a:r>
              <a:rPr lang="en-US" sz="2800" dirty="0" smtClean="0"/>
              <a:t>Maplewood Prevailing wage</a:t>
            </a:r>
            <a:endParaRPr lang="en-US" sz="2800" dirty="0"/>
          </a:p>
        </p:txBody>
      </p:sp>
      <p:sp>
        <p:nvSpPr>
          <p:cNvPr id="3" name="Content Placeholder 2"/>
          <p:cNvSpPr>
            <a:spLocks noGrp="1"/>
          </p:cNvSpPr>
          <p:nvPr>
            <p:ph idx="1"/>
          </p:nvPr>
        </p:nvSpPr>
        <p:spPr>
          <a:xfrm>
            <a:off x="304800" y="1371600"/>
            <a:ext cx="8382000" cy="4754563"/>
          </a:xfrm>
        </p:spPr>
        <p:txBody>
          <a:bodyPr>
            <a:normAutofit/>
          </a:bodyPr>
          <a:lstStyle/>
          <a:p>
            <a:pPr marL="0" indent="0">
              <a:buNone/>
            </a:pPr>
            <a:r>
              <a:rPr lang="en-US" sz="1800" dirty="0" smtClean="0"/>
              <a:t>Example: </a:t>
            </a:r>
            <a:endParaRPr lang="en-US"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481818"/>
            <a:ext cx="5524500" cy="5228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1407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Compliance concerns</a:t>
            </a:r>
            <a:endParaRPr lang="en-US" sz="2800" dirty="0"/>
          </a:p>
        </p:txBody>
      </p:sp>
      <p:sp>
        <p:nvSpPr>
          <p:cNvPr id="3" name="Content Placeholder 2"/>
          <p:cNvSpPr>
            <a:spLocks noGrp="1"/>
          </p:cNvSpPr>
          <p:nvPr>
            <p:ph idx="1"/>
          </p:nvPr>
        </p:nvSpPr>
        <p:spPr>
          <a:xfrm>
            <a:off x="457200" y="1295400"/>
            <a:ext cx="8229600" cy="4525963"/>
          </a:xfrm>
        </p:spPr>
        <p:txBody>
          <a:bodyPr>
            <a:normAutofit/>
          </a:bodyPr>
          <a:lstStyle/>
          <a:p>
            <a:pPr marL="0" indent="0">
              <a:buNone/>
            </a:pPr>
            <a:r>
              <a:rPr lang="en-US" sz="2400" dirty="0" smtClean="0"/>
              <a:t>Contractors or subcontractors can evade prevailing wage requirements by:</a:t>
            </a:r>
            <a:r>
              <a:rPr lang="en-US" sz="2400" b="1" dirty="0" smtClean="0"/>
              <a:t> </a:t>
            </a:r>
            <a:endParaRPr lang="en-US" sz="2400" b="1" dirty="0" smtClean="0"/>
          </a:p>
          <a:p>
            <a:pPr marL="0" indent="0">
              <a:buNone/>
            </a:pPr>
            <a:endParaRPr lang="en-US" sz="2400" b="1" dirty="0" smtClean="0"/>
          </a:p>
          <a:p>
            <a:pPr marL="0" indent="0">
              <a:buNone/>
            </a:pPr>
            <a:r>
              <a:rPr lang="en-US" sz="2400" dirty="0" smtClean="0"/>
              <a:t>-understating the hours worked by </a:t>
            </a:r>
            <a:r>
              <a:rPr lang="en-US" sz="2400" dirty="0" smtClean="0"/>
              <a:t>employee</a:t>
            </a:r>
          </a:p>
          <a:p>
            <a:pPr marL="0" indent="0">
              <a:buNone/>
            </a:pPr>
            <a:endParaRPr lang="en-US" sz="2400" dirty="0" smtClean="0"/>
          </a:p>
          <a:p>
            <a:pPr marL="0" indent="0">
              <a:buNone/>
            </a:pPr>
            <a:r>
              <a:rPr lang="en-US" sz="2400" dirty="0" smtClean="0"/>
              <a:t>-contractor refusing to pay fringe benefits such as </a:t>
            </a:r>
            <a:r>
              <a:rPr lang="en-US" sz="2400" dirty="0" smtClean="0"/>
              <a:t>pension</a:t>
            </a:r>
          </a:p>
          <a:p>
            <a:pPr marL="0" indent="0">
              <a:buNone/>
            </a:pPr>
            <a:r>
              <a:rPr lang="en-US" sz="2400" dirty="0" smtClean="0"/>
              <a:t> </a:t>
            </a:r>
            <a:endParaRPr lang="en-US" sz="2400" dirty="0" smtClean="0"/>
          </a:p>
          <a:p>
            <a:pPr marL="0" indent="0">
              <a:buNone/>
            </a:pPr>
            <a:r>
              <a:rPr lang="en-US" sz="2400" dirty="0" smtClean="0"/>
              <a:t>-misclassification of </a:t>
            </a:r>
            <a:r>
              <a:rPr lang="en-US" sz="2400" dirty="0" smtClean="0"/>
              <a:t>employees</a:t>
            </a:r>
          </a:p>
          <a:p>
            <a:pPr marL="0" indent="0">
              <a:buNone/>
            </a:pPr>
            <a:endParaRPr lang="en-US" sz="2400" dirty="0" smtClean="0"/>
          </a:p>
          <a:p>
            <a:pPr marL="0" indent="0">
              <a:buNone/>
            </a:pPr>
            <a:r>
              <a:rPr lang="en-US" sz="2400" dirty="0" smtClean="0"/>
              <a:t>-failure to pay correct overtime work</a:t>
            </a:r>
            <a:endParaRPr lang="en-US" sz="2400" dirty="0"/>
          </a:p>
        </p:txBody>
      </p:sp>
    </p:spTree>
    <p:extLst>
      <p:ext uri="{BB962C8B-B14F-4D97-AF65-F5344CB8AC3E}">
        <p14:creationId xmlns:p14="http://schemas.microsoft.com/office/powerpoint/2010/main" val="1467315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Enforcement/monitoring </a:t>
            </a:r>
            <a:r>
              <a:rPr lang="en-US" sz="3200" dirty="0" smtClean="0"/>
              <a:t>practices</a:t>
            </a:r>
            <a:endParaRPr lang="en-US" sz="3200" dirty="0"/>
          </a:p>
        </p:txBody>
      </p:sp>
      <p:sp>
        <p:nvSpPr>
          <p:cNvPr id="3" name="Content Placeholder 2"/>
          <p:cNvSpPr>
            <a:spLocks noGrp="1"/>
          </p:cNvSpPr>
          <p:nvPr>
            <p:ph idx="1"/>
          </p:nvPr>
        </p:nvSpPr>
        <p:spPr>
          <a:xfrm>
            <a:off x="152400" y="1295400"/>
            <a:ext cx="8229600" cy="4525963"/>
          </a:xfrm>
        </p:spPr>
        <p:txBody>
          <a:bodyPr>
            <a:normAutofit fontScale="85000" lnSpcReduction="10000"/>
          </a:bodyPr>
          <a:lstStyle/>
          <a:p>
            <a:pPr marL="0" indent="0">
              <a:buNone/>
            </a:pPr>
            <a:r>
              <a:rPr lang="en-US" sz="2000" dirty="0" smtClean="0"/>
              <a:t>City of Richfield could mirror the current enforcement practices by general contractors in public projects by requiring: </a:t>
            </a:r>
          </a:p>
          <a:p>
            <a:pPr marL="0" indent="0">
              <a:buNone/>
            </a:pPr>
            <a:endParaRPr lang="en-US" sz="2000" dirty="0"/>
          </a:p>
          <a:p>
            <a:pPr marL="0" indent="0">
              <a:buNone/>
            </a:pPr>
            <a:r>
              <a:rPr lang="en-US" sz="2000" dirty="0" smtClean="0"/>
              <a:t>1) Certified Payroll Records</a:t>
            </a:r>
          </a:p>
          <a:p>
            <a:pPr marL="0" indent="0">
              <a:buNone/>
            </a:pPr>
            <a:r>
              <a:rPr lang="en-US" sz="2000" dirty="0" smtClean="0"/>
              <a:t>Require contractors and sub contractors to submit weekly or biweekly certified payroll records. Certified payroll records include but are not limited to, hours worked each day by each construction worker, job classification and rate of pay. </a:t>
            </a:r>
          </a:p>
          <a:p>
            <a:pPr marL="0" indent="0">
              <a:buNone/>
            </a:pPr>
            <a:endParaRPr lang="en-US" sz="2000" dirty="0" smtClean="0"/>
          </a:p>
          <a:p>
            <a:pPr marL="0" indent="0">
              <a:buNone/>
            </a:pPr>
            <a:r>
              <a:rPr lang="en-US" sz="2000" dirty="0" smtClean="0"/>
              <a:t>2) Onsite interviews</a:t>
            </a:r>
          </a:p>
          <a:p>
            <a:pPr marL="0" indent="0">
              <a:buNone/>
            </a:pPr>
            <a:r>
              <a:rPr lang="en-US" sz="2000" dirty="0" smtClean="0"/>
              <a:t>Conduct randomized interviews which ask workers about their work, their compensation rate, hours of work. These interviews are usually done two times during the life of the project and there can be a requirement for language access for workers that do not have English proficiency. </a:t>
            </a:r>
          </a:p>
          <a:p>
            <a:pPr marL="0" indent="0">
              <a:buNone/>
            </a:pPr>
            <a:endParaRPr lang="en-US" sz="2000" dirty="0"/>
          </a:p>
          <a:p>
            <a:pPr marL="0" indent="0">
              <a:buNone/>
            </a:pPr>
            <a:r>
              <a:rPr lang="en-US" sz="2000" dirty="0" smtClean="0"/>
              <a:t>3)Inspector check-in</a:t>
            </a:r>
          </a:p>
          <a:p>
            <a:pPr marL="0" indent="0">
              <a:buNone/>
            </a:pPr>
            <a:r>
              <a:rPr lang="en-US" sz="2000" dirty="0" smtClean="0"/>
              <a:t>Ensure that onsite inspector keeps a daily journal of construction activity that may include onsite interviews and the review of certified payroll records. </a:t>
            </a:r>
          </a:p>
          <a:p>
            <a:pPr marL="0" indent="0">
              <a:buNone/>
            </a:pPr>
            <a:endParaRPr lang="en-US" sz="2000" dirty="0" smtClean="0"/>
          </a:p>
          <a:p>
            <a:pPr marL="0" indent="0">
              <a:buNone/>
            </a:pPr>
            <a:endParaRPr lang="en-US" sz="2000" dirty="0" smtClean="0"/>
          </a:p>
          <a:p>
            <a:endParaRPr lang="en-US" dirty="0"/>
          </a:p>
        </p:txBody>
      </p:sp>
    </p:spTree>
    <p:extLst>
      <p:ext uri="{BB962C8B-B14F-4D97-AF65-F5344CB8AC3E}">
        <p14:creationId xmlns:p14="http://schemas.microsoft.com/office/powerpoint/2010/main" val="4210098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750</TotalTime>
  <Words>1515</Words>
  <Application>Microsoft Office PowerPoint</Application>
  <PresentationFormat>On-screen Show (4:3)</PresentationFormat>
  <Paragraphs>136</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Prevailing Wage, Redevelopment Contract Provision and Human Trafficking Prevention Work session  February 11, 2020</vt:lpstr>
      <vt:lpstr>Items for discussion</vt:lpstr>
      <vt:lpstr>Prevailing Wage  </vt:lpstr>
      <vt:lpstr>Background on prevailing wage</vt:lpstr>
      <vt:lpstr>Key points of current research</vt:lpstr>
      <vt:lpstr>Prevailing wage ordinances</vt:lpstr>
      <vt:lpstr>Maplewood Prevailing wage</vt:lpstr>
      <vt:lpstr>Compliance concerns</vt:lpstr>
      <vt:lpstr>Enforcement/monitoring practices</vt:lpstr>
      <vt:lpstr>General contractor input</vt:lpstr>
      <vt:lpstr>Recommendation</vt:lpstr>
      <vt:lpstr>Redevelopment Contract Provision</vt:lpstr>
      <vt:lpstr>PowerPoint Presentation</vt:lpstr>
      <vt:lpstr>Prevention of labor trafficking</vt:lpstr>
      <vt:lpstr>PowerPoint Presentation</vt:lpstr>
      <vt:lpstr>PowerPoint Presentation</vt:lpstr>
      <vt:lpstr>Summary of recommendations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Cityscape 65</dc:title>
  <dc:creator>Neil Ruhland</dc:creator>
  <cp:lastModifiedBy>Blanca Martinez Gavina</cp:lastModifiedBy>
  <cp:revision>46</cp:revision>
  <cp:lastPrinted>2020-02-10T19:00:55Z</cp:lastPrinted>
  <dcterms:created xsi:type="dcterms:W3CDTF">2017-08-14T18:17:17Z</dcterms:created>
  <dcterms:modified xsi:type="dcterms:W3CDTF">2020-02-11T22:43:59Z</dcterms:modified>
</cp:coreProperties>
</file>